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9"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CAA6B7-8ABA-42C9-BFBC-B23B08266BA2}"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AA6B7-8ABA-42C9-BFBC-B23B08266BA2}"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AA6B7-8ABA-42C9-BFBC-B23B08266BA2}"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AA6B7-8ABA-42C9-BFBC-B23B08266BA2}"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AA6B7-8ABA-42C9-BFBC-B23B08266BA2}"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CAA6B7-8ABA-42C9-BFBC-B23B08266BA2}"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CAA6B7-8ABA-42C9-BFBC-B23B08266BA2}" type="datetimeFigureOut">
              <a:rPr lang="en-US" smtClean="0"/>
              <a:pPr/>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AA6B7-8ABA-42C9-BFBC-B23B08266BA2}" type="datetimeFigureOut">
              <a:rPr lang="en-US" smtClean="0"/>
              <a:pPr/>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AA6B7-8ABA-42C9-BFBC-B23B08266BA2}" type="datetimeFigureOut">
              <a:rPr lang="en-US" smtClean="0"/>
              <a:pPr/>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AA6B7-8ABA-42C9-BFBC-B23B08266BA2}"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AA6B7-8ABA-42C9-BFBC-B23B08266BA2}"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4E2CC-9378-4147-BFFC-4C5A838955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AA6B7-8ABA-42C9-BFBC-B23B08266BA2}" type="datetimeFigureOut">
              <a:rPr lang="en-US" smtClean="0"/>
              <a:pPr/>
              <a:t>5/24/2020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4E2CC-9378-4147-BFFC-4C5A838955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lica\AppData\Local\Microsoft\Windows\Temporary Internet Files\Content.IE5\LAJA82P0\bee2[1].jpg"/>
          <p:cNvPicPr>
            <a:picLocks noChangeAspect="1" noChangeArrowheads="1"/>
          </p:cNvPicPr>
          <p:nvPr/>
        </p:nvPicPr>
        <p:blipFill>
          <a:blip r:embed="rId2"/>
          <a:srcRect/>
          <a:stretch>
            <a:fillRect/>
          </a:stretch>
        </p:blipFill>
        <p:spPr bwMode="auto">
          <a:xfrm>
            <a:off x="5503713" y="2071678"/>
            <a:ext cx="3640288" cy="4786322"/>
          </a:xfrm>
          <a:prstGeom prst="rect">
            <a:avLst/>
          </a:prstGeom>
          <a:noFill/>
        </p:spPr>
      </p:pic>
      <p:sp>
        <p:nvSpPr>
          <p:cNvPr id="5" name="Cloud Callout 4"/>
          <p:cNvSpPr/>
          <p:nvPr/>
        </p:nvSpPr>
        <p:spPr>
          <a:xfrm>
            <a:off x="0" y="0"/>
            <a:ext cx="5493928" cy="3358315"/>
          </a:xfrm>
          <a:prstGeom prst="cloudCallout">
            <a:avLst>
              <a:gd name="adj1" fmla="val 63025"/>
              <a:gd name="adj2" fmla="val 53481"/>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TextBox 5"/>
          <p:cNvSpPr txBox="1"/>
          <p:nvPr/>
        </p:nvSpPr>
        <p:spPr>
          <a:xfrm>
            <a:off x="500034" y="714356"/>
            <a:ext cx="4429156" cy="1938992"/>
          </a:xfrm>
          <a:prstGeom prst="rect">
            <a:avLst/>
          </a:prstGeom>
          <a:noFill/>
        </p:spPr>
        <p:txBody>
          <a:bodyPr wrap="square" rtlCol="0">
            <a:spAutoFit/>
          </a:bodyPr>
          <a:lstStyle/>
          <a:p>
            <a:pPr algn="just"/>
            <a:r>
              <a:rPr lang="sr-Cyrl-RS" sz="6000" dirty="0" smtClean="0">
                <a:latin typeface="Times New Roman" pitchFamily="18" charset="0"/>
                <a:cs typeface="Times New Roman" pitchFamily="18" charset="0"/>
              </a:rPr>
              <a:t>Време је за српски језик</a:t>
            </a:r>
            <a:endParaRPr lang="en-US" sz="6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ilica\AppData\Local\Microsoft\Windows\Temporary Internet Files\Content.IE5\LAJA82P0\bee2[1].jpg"/>
          <p:cNvPicPr>
            <a:picLocks noChangeAspect="1" noChangeArrowheads="1"/>
          </p:cNvPicPr>
          <p:nvPr/>
        </p:nvPicPr>
        <p:blipFill>
          <a:blip r:embed="rId2"/>
          <a:srcRect/>
          <a:stretch>
            <a:fillRect/>
          </a:stretch>
        </p:blipFill>
        <p:spPr bwMode="auto">
          <a:xfrm>
            <a:off x="6643702" y="4000504"/>
            <a:ext cx="2100542" cy="2643182"/>
          </a:xfrm>
          <a:prstGeom prst="rect">
            <a:avLst/>
          </a:prstGeom>
          <a:noFill/>
        </p:spPr>
      </p:pic>
      <p:sp>
        <p:nvSpPr>
          <p:cNvPr id="3" name="Cloud Callout 2"/>
          <p:cNvSpPr/>
          <p:nvPr/>
        </p:nvSpPr>
        <p:spPr>
          <a:xfrm>
            <a:off x="428596" y="428604"/>
            <a:ext cx="6143668" cy="3929090"/>
          </a:xfrm>
          <a:prstGeom prst="cloudCallout">
            <a:avLst>
              <a:gd name="adj1" fmla="val 47968"/>
              <a:gd name="adj2" fmla="val 735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TextBox 3"/>
          <p:cNvSpPr txBox="1"/>
          <p:nvPr/>
        </p:nvSpPr>
        <p:spPr>
          <a:xfrm>
            <a:off x="1000100" y="1428736"/>
            <a:ext cx="3143272" cy="1938992"/>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Пронађите ваш Буквар. </a:t>
            </a:r>
            <a:r>
              <a:rPr lang="sr-Cyrl-RS" sz="2400" dirty="0">
                <a:latin typeface="Times New Roman" pitchFamily="18" charset="0"/>
                <a:cs typeface="Times New Roman" pitchFamily="18" charset="0"/>
              </a:rPr>
              <a:t>П</a:t>
            </a:r>
            <a:r>
              <a:rPr lang="sr-Cyrl-RS" sz="2400" dirty="0" smtClean="0">
                <a:latin typeface="Times New Roman" pitchFamily="18" charset="0"/>
                <a:cs typeface="Times New Roman" pitchFamily="18" charset="0"/>
              </a:rPr>
              <a:t>релистајте га, подсетите се шта смо све уз помоћ тог уџбеника научили.</a:t>
            </a:r>
            <a:endParaRPr lang="en-US" sz="2400" dirty="0">
              <a:latin typeface="Times New Roman" pitchFamily="18" charset="0"/>
              <a:cs typeface="Times New Roman" pitchFamily="18" charset="0"/>
            </a:endParaRPr>
          </a:p>
        </p:txBody>
      </p:sp>
      <p:pic>
        <p:nvPicPr>
          <p:cNvPr id="5" name="Picture 2" descr="Bukvar – BIGZ školstvo"/>
          <p:cNvPicPr>
            <a:picLocks noChangeAspect="1" noChangeArrowheads="1"/>
          </p:cNvPicPr>
          <p:nvPr/>
        </p:nvPicPr>
        <p:blipFill>
          <a:blip r:embed="rId3" cstate="print"/>
          <a:srcRect/>
          <a:stretch>
            <a:fillRect/>
          </a:stretch>
        </p:blipFill>
        <p:spPr bwMode="auto">
          <a:xfrm>
            <a:off x="3929058" y="1214422"/>
            <a:ext cx="1622663" cy="22717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Users\Milica\AppData\Local\Microsoft\Windows\Temporary Internet Files\Content.IE5\3QJLLS3H\blank-book-illustration[1].jpg"/>
          <p:cNvPicPr>
            <a:picLocks noChangeAspect="1" noChangeArrowheads="1"/>
          </p:cNvPicPr>
          <p:nvPr/>
        </p:nvPicPr>
        <p:blipFill>
          <a:blip r:embed="rId2">
            <a:duotone>
              <a:schemeClr val="accent4">
                <a:shade val="45000"/>
                <a:satMod val="135000"/>
              </a:schemeClr>
              <a:prstClr val="white"/>
            </a:duotone>
            <a:lum bright="40000"/>
          </a:blip>
          <a:srcRect/>
          <a:stretch>
            <a:fillRect/>
          </a:stretch>
        </p:blipFill>
        <p:spPr bwMode="auto">
          <a:xfrm>
            <a:off x="214282" y="428604"/>
            <a:ext cx="8643966" cy="6014760"/>
          </a:xfrm>
          <a:prstGeom prst="rect">
            <a:avLst/>
          </a:prstGeom>
          <a:noFill/>
        </p:spPr>
      </p:pic>
      <p:sp>
        <p:nvSpPr>
          <p:cNvPr id="5" name="TextBox 4"/>
          <p:cNvSpPr txBox="1"/>
          <p:nvPr/>
        </p:nvSpPr>
        <p:spPr>
          <a:xfrm>
            <a:off x="1285852" y="1500174"/>
            <a:ext cx="6429420" cy="2985433"/>
          </a:xfrm>
          <a:prstGeom prst="rect">
            <a:avLst/>
          </a:prstGeom>
          <a:noFill/>
        </p:spPr>
        <p:txBody>
          <a:bodyPr wrap="square" rtlCol="0">
            <a:spAutoFit/>
          </a:bodyPr>
          <a:lstStyle/>
          <a:p>
            <a:pPr algn="ctr"/>
            <a:r>
              <a:rPr lang="sr-Cyrl-RS" sz="4400" dirty="0" smtClean="0">
                <a:latin typeface="Times New Roman" pitchFamily="18" charset="0"/>
                <a:cs typeface="Times New Roman" pitchFamily="18" charset="0"/>
              </a:rPr>
              <a:t>Домаћи  задатак</a:t>
            </a:r>
          </a:p>
          <a:p>
            <a:pPr algn="ctr"/>
            <a:endParaRPr lang="sr-Cyrl-RS" sz="3200" dirty="0"/>
          </a:p>
          <a:p>
            <a:pPr algn="just"/>
            <a:r>
              <a:rPr lang="sr-Cyrl-RS" sz="3200" dirty="0" smtClean="0">
                <a:latin typeface="Times New Roman" pitchFamily="18" charset="0"/>
                <a:cs typeface="Times New Roman" pitchFamily="18" charset="0"/>
              </a:rPr>
              <a:t>Састави и напиши писаним словима</a:t>
            </a:r>
            <a:r>
              <a:rPr lang="sr-Cyrl-RS" sz="3600" dirty="0" smtClean="0">
                <a:latin typeface="Times New Roman" pitchFamily="18" charset="0"/>
                <a:cs typeface="Times New Roman" pitchFamily="18" charset="0"/>
              </a:rPr>
              <a:t> </a:t>
            </a:r>
            <a:r>
              <a:rPr lang="sr-Cyrl-RS" sz="4000" b="1" dirty="0" smtClean="0">
                <a:solidFill>
                  <a:schemeClr val="accent4">
                    <a:lumMod val="75000"/>
                  </a:schemeClr>
                </a:solidFill>
                <a:latin typeface="Times New Roman" pitchFamily="18" charset="0"/>
                <a:cs typeface="Times New Roman" pitchFamily="18" charset="0"/>
              </a:rPr>
              <a:t>3</a:t>
            </a:r>
            <a:r>
              <a:rPr lang="sr-Cyrl-RS" sz="3600" dirty="0" smtClean="0">
                <a:latin typeface="Times New Roman" pitchFamily="18" charset="0"/>
                <a:cs typeface="Times New Roman" pitchFamily="18" charset="0"/>
              </a:rPr>
              <a:t> реченице, у којма ћеш употребити  реч </a:t>
            </a:r>
            <a:r>
              <a:rPr lang="sr-Cyrl-RS" sz="4000" b="1" dirty="0" smtClean="0">
                <a:solidFill>
                  <a:schemeClr val="accent4">
                    <a:lumMod val="75000"/>
                  </a:schemeClr>
                </a:solidFill>
                <a:latin typeface="Times New Roman" pitchFamily="18" charset="0"/>
                <a:cs typeface="Times New Roman" pitchFamily="18" charset="0"/>
              </a:rPr>
              <a:t>буквар.</a:t>
            </a:r>
            <a:endParaRPr lang="en-US" sz="3600" b="1"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llection of Handbell clipart | Free download best Handbell ..."/>
          <p:cNvPicPr>
            <a:picLocks noChangeAspect="1" noChangeArrowheads="1"/>
          </p:cNvPicPr>
          <p:nvPr/>
        </p:nvPicPr>
        <p:blipFill>
          <a:blip r:embed="rId2"/>
          <a:srcRect/>
          <a:stretch>
            <a:fillRect/>
          </a:stretch>
        </p:blipFill>
        <p:spPr bwMode="auto">
          <a:xfrm>
            <a:off x="1428728" y="357166"/>
            <a:ext cx="6286544" cy="62865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ica\AppData\Local\Microsoft\Windows\Temporary Internet Files\Content.IE5\LAJA82P0\bee2[1].jpg"/>
          <p:cNvPicPr>
            <a:picLocks noChangeAspect="1" noChangeArrowheads="1"/>
          </p:cNvPicPr>
          <p:nvPr/>
        </p:nvPicPr>
        <p:blipFill>
          <a:blip r:embed="rId2"/>
          <a:srcRect/>
          <a:stretch>
            <a:fillRect/>
          </a:stretch>
        </p:blipFill>
        <p:spPr bwMode="auto">
          <a:xfrm>
            <a:off x="6347529" y="3339107"/>
            <a:ext cx="2796471" cy="3518893"/>
          </a:xfrm>
          <a:prstGeom prst="rect">
            <a:avLst/>
          </a:prstGeom>
          <a:noFill/>
        </p:spPr>
      </p:pic>
      <p:sp>
        <p:nvSpPr>
          <p:cNvPr id="5" name="Cloud Callout 4"/>
          <p:cNvSpPr/>
          <p:nvPr/>
        </p:nvSpPr>
        <p:spPr>
          <a:xfrm>
            <a:off x="214282" y="0"/>
            <a:ext cx="6500858" cy="4143404"/>
          </a:xfrm>
          <a:prstGeom prst="cloudCallout">
            <a:avLst>
              <a:gd name="adj1" fmla="val 49420"/>
              <a:gd name="adj2" fmla="val 5910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r-Cyrl-CS" dirty="0" smtClean="0"/>
          </a:p>
          <a:p>
            <a:pPr algn="ctr"/>
            <a:endParaRPr lang="sr-Cyrl-CS" sz="2400" dirty="0" smtClean="0">
              <a:latin typeface="Times New Roman" pitchFamily="18" charset="0"/>
              <a:cs typeface="Times New Roman" pitchFamily="18" charset="0"/>
            </a:endParaRPr>
          </a:p>
          <a:p>
            <a:pPr algn="ctr"/>
            <a:endParaRPr lang="sr-Cyrl-CS" sz="2400" dirty="0">
              <a:latin typeface="Times New Roman" pitchFamily="18" charset="0"/>
              <a:cs typeface="Times New Roman" pitchFamily="18" charset="0"/>
            </a:endParaRPr>
          </a:p>
          <a:p>
            <a:pPr algn="ctr"/>
            <a:r>
              <a:rPr lang="sr-Cyrl-CS" sz="2400" dirty="0" smtClean="0">
                <a:latin typeface="Times New Roman" pitchFamily="18" charset="0"/>
                <a:cs typeface="Times New Roman" pitchFamily="18" charset="0"/>
              </a:rPr>
              <a:t>Зашто </a:t>
            </a:r>
            <a:r>
              <a:rPr lang="sr-Cyrl-CS" sz="2400" dirty="0">
                <a:latin typeface="Times New Roman" pitchFamily="18" charset="0"/>
                <a:cs typeface="Times New Roman" pitchFamily="18" charset="0"/>
              </a:rPr>
              <a:t>су књиге важне? Ко вам је читао књиге када сте били мали? Ко вам сада чита? Која књига вам је помогла да научите да читате? Шта сте све научили из те књиге? </a:t>
            </a:r>
            <a:endParaRPr lang="en-US" sz="2400" dirty="0">
              <a:latin typeface="Times New Roman" pitchFamily="18" charset="0"/>
              <a:cs typeface="Times New Roman" pitchFamily="18" charset="0"/>
            </a:endParaRPr>
          </a:p>
        </p:txBody>
      </p:sp>
      <p:sp>
        <p:nvSpPr>
          <p:cNvPr id="6" name="TextBox 5"/>
          <p:cNvSpPr txBox="1"/>
          <p:nvPr/>
        </p:nvSpPr>
        <p:spPr>
          <a:xfrm>
            <a:off x="1714480" y="571480"/>
            <a:ext cx="3786214" cy="707886"/>
          </a:xfrm>
          <a:prstGeom prst="rect">
            <a:avLst/>
          </a:prstGeom>
          <a:noFill/>
        </p:spPr>
        <p:txBody>
          <a:bodyPr wrap="square" rtlCol="0">
            <a:spAutoFit/>
          </a:bodyPr>
          <a:lstStyle/>
          <a:p>
            <a:pPr algn="ctr"/>
            <a:r>
              <a:rPr lang="sr-Cyrl-RS" sz="2000" dirty="0" smtClean="0"/>
              <a:t>Размислите о одговорима на следећа питања:</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ukvar – BIGZ školstvo"/>
          <p:cNvPicPr>
            <a:picLocks noGrp="1" noChangeAspect="1" noChangeArrowheads="1"/>
          </p:cNvPicPr>
          <p:nvPr>
            <p:ph idx="1"/>
          </p:nvPr>
        </p:nvPicPr>
        <p:blipFill>
          <a:blip r:embed="rId2"/>
          <a:srcRect/>
          <a:stretch>
            <a:fillRect/>
          </a:stretch>
        </p:blipFill>
        <p:spPr bwMode="auto">
          <a:xfrm>
            <a:off x="0" y="1"/>
            <a:ext cx="4898572" cy="6858000"/>
          </a:xfrm>
          <a:prstGeom prst="rect">
            <a:avLst/>
          </a:prstGeom>
          <a:noFill/>
        </p:spPr>
      </p:pic>
      <p:pic>
        <p:nvPicPr>
          <p:cNvPr id="3075" name="Picture 3" descr="C:\Users\Milica\AppData\Local\Microsoft\Windows\Temporary Internet Files\Content.IE5\LAJA82P0\bee2[1].jpg"/>
          <p:cNvPicPr>
            <a:picLocks noChangeAspect="1" noChangeArrowheads="1"/>
          </p:cNvPicPr>
          <p:nvPr/>
        </p:nvPicPr>
        <p:blipFill>
          <a:blip r:embed="rId3" cstate="print"/>
          <a:srcRect/>
          <a:stretch>
            <a:fillRect/>
          </a:stretch>
        </p:blipFill>
        <p:spPr bwMode="auto">
          <a:xfrm>
            <a:off x="7667949" y="5000636"/>
            <a:ext cx="1476051" cy="1857364"/>
          </a:xfrm>
          <a:prstGeom prst="rect">
            <a:avLst/>
          </a:prstGeom>
          <a:noFill/>
        </p:spPr>
      </p:pic>
      <p:sp>
        <p:nvSpPr>
          <p:cNvPr id="8" name="Cloud Callout 7"/>
          <p:cNvSpPr/>
          <p:nvPr/>
        </p:nvSpPr>
        <p:spPr>
          <a:xfrm>
            <a:off x="5000628" y="428604"/>
            <a:ext cx="4143372" cy="3357586"/>
          </a:xfrm>
          <a:prstGeom prst="cloudCallout">
            <a:avLst>
              <a:gd name="adj1" fmla="val 22235"/>
              <a:gd name="adj2" fmla="val 80004"/>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TextBox 9"/>
          <p:cNvSpPr txBox="1"/>
          <p:nvPr/>
        </p:nvSpPr>
        <p:spPr>
          <a:xfrm>
            <a:off x="5357818" y="1000108"/>
            <a:ext cx="3286116" cy="2308324"/>
          </a:xfrm>
          <a:prstGeom prst="rect">
            <a:avLst/>
          </a:prstGeom>
          <a:noFill/>
        </p:spPr>
        <p:txBody>
          <a:bodyPr wrap="square" rtlCol="0">
            <a:spAutoFit/>
          </a:bodyPr>
          <a:lstStyle/>
          <a:p>
            <a:pPr algn="ctr"/>
            <a:r>
              <a:rPr lang="sr-Cyrl-RS" sz="2400" dirty="0" smtClean="0">
                <a:latin typeface="Times New Roman" pitchFamily="18" charset="0"/>
                <a:cs typeface="Times New Roman" pitchFamily="18" charset="0"/>
              </a:rPr>
              <a:t>Тако је, књига која вам је помогла да научите да читате је Буквар.То је уџбеник са којим сте се прво упознали кад сте пошли у школу.  </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643998" cy="1384995"/>
          </a:xfrm>
          <a:prstGeom prst="rect">
            <a:avLst/>
          </a:prstGeom>
          <a:noFill/>
        </p:spPr>
        <p:txBody>
          <a:bodyPr wrap="square" rtlCol="0">
            <a:spAutoFit/>
          </a:bodyPr>
          <a:lstStyle/>
          <a:p>
            <a:pPr algn="just"/>
            <a:r>
              <a:rPr lang="sr-Cyrl-RS" sz="2800" dirty="0" smtClean="0">
                <a:latin typeface="Times New Roman" pitchFamily="18" charset="0"/>
                <a:cs typeface="Times New Roman" pitchFamily="18" charset="0"/>
              </a:rPr>
              <a:t>Ближи се крај школске године. Али данас ћемо се подсетити шта смо све могли да научимо уз помоћ Буквара, али ћете сазнати како  је настала реч  буквар.</a:t>
            </a:r>
            <a:endParaRPr lang="en-US" sz="2800" dirty="0">
              <a:latin typeface="Times New Roman" pitchFamily="18" charset="0"/>
              <a:cs typeface="Times New Roman" pitchFamily="18" charset="0"/>
            </a:endParaRPr>
          </a:p>
        </p:txBody>
      </p:sp>
      <p:sp>
        <p:nvSpPr>
          <p:cNvPr id="16386" name="AutoShape 2" descr="https://www.mozaweb.com/sr/mbLite/?ct=2KQFthyFUCFEr9GwX3WgsEY0%2F2mHQkhpRSaduZ%2F8XvbbvVWldRAEPudnVFXgVNtlJLpvaqpwUFXWAdYxP1FAeQ%3D%3D&amp;iv=c66c8416078394607d0f49e32952f35d&amp;s=09d89d8909d89d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s://www.mozaweb.com/sr/mbLite/?ct=2KQFthyFUCFEr9GwX3WgsEY0%2F2mHQkhpRSaduZ%2F8XvbbvVWldRAEPudnVFXgVNtlJLpvaqpwUFXWAdYxP1FAeQ%3D%3D&amp;iv=c66c8416078394607d0f49e32952f35d&amp;s=09d89d8909d89d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 (1).jpg"/>
          <p:cNvPicPr>
            <a:picLocks noChangeAspect="1"/>
          </p:cNvPicPr>
          <p:nvPr/>
        </p:nvPicPr>
        <p:blipFill>
          <a:blip r:embed="rId2"/>
          <a:srcRect/>
          <a:stretch>
            <a:fillRect/>
          </a:stretch>
        </p:blipFill>
        <p:spPr>
          <a:xfrm>
            <a:off x="1071538" y="2571744"/>
            <a:ext cx="7582578" cy="36433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ilica\AppData\Local\Microsoft\Windows\Temporary Internet Files\Content.IE5\LAJA82P0\bee2[1].jpg"/>
          <p:cNvPicPr>
            <a:picLocks noChangeAspect="1" noChangeArrowheads="1"/>
          </p:cNvPicPr>
          <p:nvPr/>
        </p:nvPicPr>
        <p:blipFill>
          <a:blip r:embed="rId2"/>
          <a:srcRect/>
          <a:stretch>
            <a:fillRect/>
          </a:stretch>
        </p:blipFill>
        <p:spPr bwMode="auto">
          <a:xfrm>
            <a:off x="214282" y="3000372"/>
            <a:ext cx="2895349" cy="3643314"/>
          </a:xfrm>
          <a:prstGeom prst="rect">
            <a:avLst/>
          </a:prstGeom>
          <a:noFill/>
        </p:spPr>
      </p:pic>
      <p:sp>
        <p:nvSpPr>
          <p:cNvPr id="3" name="Cloud Callout 2"/>
          <p:cNvSpPr/>
          <p:nvPr/>
        </p:nvSpPr>
        <p:spPr>
          <a:xfrm>
            <a:off x="4214778" y="0"/>
            <a:ext cx="4929222" cy="3143272"/>
          </a:xfrm>
          <a:prstGeom prst="cloudCallout">
            <a:avLst>
              <a:gd name="adj1" fmla="val -77341"/>
              <a:gd name="adj2" fmla="val 3699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 name="TextBox 3"/>
          <p:cNvSpPr txBox="1"/>
          <p:nvPr/>
        </p:nvSpPr>
        <p:spPr>
          <a:xfrm>
            <a:off x="4786314" y="714356"/>
            <a:ext cx="3571900" cy="1569660"/>
          </a:xfrm>
          <a:prstGeom prst="rect">
            <a:avLst/>
          </a:prstGeom>
          <a:noFill/>
        </p:spPr>
        <p:txBody>
          <a:bodyPr wrap="square" rtlCol="0">
            <a:spAutoFit/>
          </a:bodyPr>
          <a:lstStyle/>
          <a:p>
            <a:pPr algn="ctr"/>
            <a:r>
              <a:rPr lang="sr-Cyrl-RS" sz="2400" dirty="0" smtClean="0">
                <a:solidFill>
                  <a:srgbClr val="FFFF00"/>
                </a:solidFill>
                <a:latin typeface="Times New Roman" pitchFamily="18" charset="0"/>
                <a:cs typeface="Times New Roman" pitchFamily="18" charset="0"/>
              </a:rPr>
              <a:t>У вашим читанкама пронађите текст ,,Буквар” Милан Шипка. Прочитајте гласно текст.</a:t>
            </a:r>
            <a:endParaRPr lang="en-US" sz="2400" dirty="0">
              <a:solidFill>
                <a:srgbClr val="FFFF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ilan Šipka"/>
          <p:cNvPicPr>
            <a:picLocks noChangeAspect="1" noChangeArrowheads="1"/>
          </p:cNvPicPr>
          <p:nvPr/>
        </p:nvPicPr>
        <p:blipFill>
          <a:blip r:embed="rId2"/>
          <a:srcRect/>
          <a:stretch>
            <a:fillRect/>
          </a:stretch>
        </p:blipFill>
        <p:spPr bwMode="auto">
          <a:xfrm>
            <a:off x="428596" y="214290"/>
            <a:ext cx="2214578" cy="2923937"/>
          </a:xfrm>
          <a:prstGeom prst="rect">
            <a:avLst/>
          </a:prstGeom>
          <a:noFill/>
        </p:spPr>
      </p:pic>
      <p:sp>
        <p:nvSpPr>
          <p:cNvPr id="3" name="TextBox 2"/>
          <p:cNvSpPr txBox="1"/>
          <p:nvPr/>
        </p:nvSpPr>
        <p:spPr>
          <a:xfrm>
            <a:off x="2786050" y="142852"/>
            <a:ext cx="6072230" cy="3170099"/>
          </a:xfrm>
          <a:prstGeom prst="rect">
            <a:avLst/>
          </a:prstGeom>
          <a:noFill/>
        </p:spPr>
        <p:txBody>
          <a:bodyPr wrap="square" rtlCol="0">
            <a:spAutoFit/>
          </a:bodyPr>
          <a:lstStyle/>
          <a:p>
            <a:pPr algn="just"/>
            <a:r>
              <a:rPr lang="ru-RU" sz="2000" dirty="0">
                <a:latin typeface="Times New Roman" pitchFamily="18" charset="0"/>
                <a:cs typeface="Times New Roman" pitchFamily="18" charset="0"/>
              </a:rPr>
              <a:t>Милан Шипка био је истакнути српски лингвиста и доктор књижевних наука</a:t>
            </a:r>
            <a:r>
              <a:rPr lang="ru-RU" sz="2000" dirty="0" smtClean="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Заједно са </a:t>
            </a:r>
            <a:r>
              <a:rPr lang="ru-RU" sz="2000" dirty="0" smtClean="0">
                <a:latin typeface="Times New Roman" pitchFamily="18" charset="0"/>
                <a:cs typeface="Times New Roman" pitchFamily="18" charset="0"/>
              </a:rPr>
              <a:t>академиком</a:t>
            </a:r>
            <a:r>
              <a:rPr lang="sr-Cyrl-RS" sz="2000" dirty="0">
                <a:latin typeface="Times New Roman" pitchFamily="18" charset="0"/>
                <a:cs typeface="Times New Roman" pitchFamily="18" charset="0"/>
              </a:rPr>
              <a:t> Иваном </a:t>
            </a:r>
            <a:r>
              <a:rPr lang="sr-Cyrl-RS" sz="2000" dirty="0" smtClean="0">
                <a:latin typeface="Times New Roman" pitchFamily="18" charset="0"/>
                <a:cs typeface="Times New Roman" pitchFamily="18" charset="0"/>
              </a:rPr>
              <a:t>Клајном,</a:t>
            </a:r>
            <a:r>
              <a:rPr lang="sr-Cyrl-RS" sz="2000" dirty="0">
                <a:latin typeface="Times New Roman" pitchFamily="18" charset="0"/>
                <a:cs typeface="Times New Roman" pitchFamily="18" charset="0"/>
              </a:rPr>
              <a:t> аутор је</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дела</a:t>
            </a:r>
            <a:r>
              <a:rPr lang="ru-RU" sz="2000" dirty="0">
                <a:latin typeface="Times New Roman" pitchFamily="18" charset="0"/>
                <a:cs typeface="Times New Roman" pitchFamily="18" charset="0"/>
              </a:rPr>
              <a:t> </a:t>
            </a:r>
            <a:r>
              <a:rPr lang="ru-RU" sz="2000" i="1" dirty="0">
                <a:latin typeface="Times New Roman" pitchFamily="18" charset="0"/>
                <a:cs typeface="Times New Roman" pitchFamily="18" charset="0"/>
              </a:rPr>
              <a:t>Велики речник страних речи и </a:t>
            </a:r>
            <a:r>
              <a:rPr lang="ru-RU" sz="2000" i="1" dirty="0" smtClean="0">
                <a:latin typeface="Times New Roman" pitchFamily="18" charset="0"/>
                <a:cs typeface="Times New Roman" pitchFamily="18" charset="0"/>
              </a:rPr>
              <a:t>израза </a:t>
            </a:r>
            <a:r>
              <a:rPr lang="ru-RU" sz="2000" dirty="0" smtClean="0">
                <a:latin typeface="Times New Roman" pitchFamily="18" charset="0"/>
                <a:cs typeface="Times New Roman" pitchFamily="18" charset="0"/>
              </a:rPr>
              <a:t>и </a:t>
            </a:r>
            <a:r>
              <a:rPr lang="ru-RU" sz="2000" dirty="0">
                <a:latin typeface="Times New Roman" pitchFamily="18" charset="0"/>
                <a:cs typeface="Times New Roman" pitchFamily="18" charset="0"/>
              </a:rPr>
              <a:t>самостално </a:t>
            </a:r>
            <a:r>
              <a:rPr lang="ru-RU" sz="2000" i="1" dirty="0">
                <a:latin typeface="Times New Roman" pitchFamily="18" charset="0"/>
                <a:cs typeface="Times New Roman" pitchFamily="18" charset="0"/>
              </a:rPr>
              <a:t>Правописни речник српскога </a:t>
            </a:r>
            <a:r>
              <a:rPr lang="ru-RU" sz="2000" i="1" dirty="0" smtClean="0">
                <a:latin typeface="Times New Roman" pitchFamily="18" charset="0"/>
                <a:cs typeface="Times New Roman" pitchFamily="18" charset="0"/>
              </a:rPr>
              <a:t>језика</a:t>
            </a:r>
            <a:r>
              <a:rPr lang="sr-Latn-RS" sz="2000" i="1"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Објавио је више од 600 научних и стручних радова, међу којима и више од 20 књига (научних </a:t>
            </a:r>
            <a:r>
              <a:rPr lang="ru-RU" sz="2000" dirty="0" smtClean="0">
                <a:latin typeface="Times New Roman" pitchFamily="18" charset="0"/>
                <a:cs typeface="Times New Roman" pitchFamily="18" charset="0"/>
              </a:rPr>
              <a:t>монографија, </a:t>
            </a:r>
            <a:r>
              <a:rPr lang="ru-RU" sz="2000" dirty="0">
                <a:latin typeface="Times New Roman" pitchFamily="18" charset="0"/>
                <a:cs typeface="Times New Roman" pitchFamily="18" charset="0"/>
              </a:rPr>
              <a:t>популарно-научних текстова, уџбеника и приручника).</a:t>
            </a:r>
          </a:p>
          <a:p>
            <a:pPr algn="just"/>
            <a:endParaRPr lang="en-US" sz="2000" dirty="0">
              <a:latin typeface="Times New Roman" pitchFamily="18" charset="0"/>
              <a:cs typeface="Times New Roman" pitchFamily="18" charset="0"/>
            </a:endParaRPr>
          </a:p>
        </p:txBody>
      </p:sp>
      <p:pic>
        <p:nvPicPr>
          <p:cNvPr id="21508" name="Picture 4" descr="ZAŠTO SE KAŽE? - Milan Šipka | Delfi knjižare | Sve dobre knjige ..."/>
          <p:cNvPicPr>
            <a:picLocks noChangeAspect="1" noChangeArrowheads="1"/>
          </p:cNvPicPr>
          <p:nvPr/>
        </p:nvPicPr>
        <p:blipFill>
          <a:blip r:embed="rId3"/>
          <a:srcRect/>
          <a:stretch>
            <a:fillRect/>
          </a:stretch>
        </p:blipFill>
        <p:spPr bwMode="auto">
          <a:xfrm>
            <a:off x="5500694" y="3714752"/>
            <a:ext cx="1696136" cy="2428868"/>
          </a:xfrm>
          <a:prstGeom prst="rect">
            <a:avLst/>
          </a:prstGeom>
          <a:noFill/>
        </p:spPr>
      </p:pic>
      <p:pic>
        <p:nvPicPr>
          <p:cNvPr id="21510" name="Picture 6" descr="ZANIMLJIVA GRAMATIKA - Milan Šipka | Delfi knjižare | Sve dobre ..."/>
          <p:cNvPicPr>
            <a:picLocks noChangeAspect="1" noChangeArrowheads="1"/>
          </p:cNvPicPr>
          <p:nvPr/>
        </p:nvPicPr>
        <p:blipFill>
          <a:blip r:embed="rId4"/>
          <a:srcRect/>
          <a:stretch>
            <a:fillRect/>
          </a:stretch>
        </p:blipFill>
        <p:spPr bwMode="auto">
          <a:xfrm>
            <a:off x="7215206" y="3714752"/>
            <a:ext cx="1465683" cy="2103964"/>
          </a:xfrm>
          <a:prstGeom prst="rect">
            <a:avLst/>
          </a:prstGeom>
          <a:noFill/>
        </p:spPr>
      </p:pic>
      <p:pic>
        <p:nvPicPr>
          <p:cNvPr id="21512" name="Picture 8" descr="Милан Шипка Archives - Прометеј"/>
          <p:cNvPicPr>
            <a:picLocks noChangeAspect="1" noChangeArrowheads="1"/>
          </p:cNvPicPr>
          <p:nvPr/>
        </p:nvPicPr>
        <p:blipFill>
          <a:blip r:embed="rId5" cstate="print"/>
          <a:srcRect/>
          <a:stretch>
            <a:fillRect/>
          </a:stretch>
        </p:blipFill>
        <p:spPr bwMode="auto">
          <a:xfrm>
            <a:off x="7358082" y="4643446"/>
            <a:ext cx="1571636" cy="2219936"/>
          </a:xfrm>
          <a:prstGeom prst="rect">
            <a:avLst/>
          </a:prstGeom>
          <a:noFill/>
        </p:spPr>
      </p:pic>
      <p:pic>
        <p:nvPicPr>
          <p:cNvPr id="21514" name="Picture 10" descr="VELIKI REČNIK STRANIH REČI I IZRAZA - Ivan Klajn Milan Šipka"/>
          <p:cNvPicPr>
            <a:picLocks noChangeAspect="1" noChangeArrowheads="1"/>
          </p:cNvPicPr>
          <p:nvPr/>
        </p:nvPicPr>
        <p:blipFill>
          <a:blip r:embed="rId6"/>
          <a:srcRect/>
          <a:stretch>
            <a:fillRect/>
          </a:stretch>
        </p:blipFill>
        <p:spPr bwMode="auto">
          <a:xfrm>
            <a:off x="142844" y="3429000"/>
            <a:ext cx="2357454" cy="3045830"/>
          </a:xfrm>
          <a:prstGeom prst="rect">
            <a:avLst/>
          </a:prstGeom>
          <a:noFill/>
        </p:spPr>
      </p:pic>
      <p:pic>
        <p:nvPicPr>
          <p:cNvPr id="21518" name="Picture 14" descr="PRAVOPISNI REČNIK SRPSKOG JEZIKA SA GRAMATIČKO-PRAVOPISNIM ..."/>
          <p:cNvPicPr>
            <a:picLocks noChangeAspect="1" noChangeArrowheads="1"/>
          </p:cNvPicPr>
          <p:nvPr/>
        </p:nvPicPr>
        <p:blipFill>
          <a:blip r:embed="rId7"/>
          <a:srcRect/>
          <a:stretch>
            <a:fillRect/>
          </a:stretch>
        </p:blipFill>
        <p:spPr bwMode="auto">
          <a:xfrm>
            <a:off x="2714612" y="3429000"/>
            <a:ext cx="2330220" cy="2928958"/>
          </a:xfrm>
          <a:prstGeom prst="rect">
            <a:avLst/>
          </a:prstGeom>
          <a:noFill/>
        </p:spPr>
      </p:pic>
      <p:pic>
        <p:nvPicPr>
          <p:cNvPr id="21520" name="Picture 16" descr="Priče o rečima: brojke nisu brojevi!"/>
          <p:cNvPicPr>
            <a:picLocks noChangeAspect="1" noChangeArrowheads="1"/>
          </p:cNvPicPr>
          <p:nvPr/>
        </p:nvPicPr>
        <p:blipFill>
          <a:blip r:embed="rId8"/>
          <a:srcRect l="23894" r="25662"/>
          <a:stretch>
            <a:fillRect/>
          </a:stretch>
        </p:blipFill>
        <p:spPr bwMode="auto">
          <a:xfrm>
            <a:off x="5715008" y="4608736"/>
            <a:ext cx="1714512" cy="2249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https://www.mozaweb.com/sr/mbLite/?ct=2KQFthyFUCFEr9GwX3WgsEY0%2F2mHQkhpRSaduZ%2F8XvYZwT0t7jAw7ZVt1rCi3D2iB57DBN0pTIiFW2ZwWb3WLA%3D%3D&amp;iv=c66c8416078394607d0f49e32952f35d&amp;s=09d89d8909d89d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jpg"/>
          <p:cNvPicPr>
            <a:picLocks noChangeAspect="1"/>
          </p:cNvPicPr>
          <p:nvPr/>
        </p:nvPicPr>
        <p:blipFill>
          <a:blip r:embed="rId2"/>
          <a:srcRect t="6752" b="4496"/>
          <a:stretch>
            <a:fillRect/>
          </a:stretch>
        </p:blipFill>
        <p:spPr>
          <a:xfrm>
            <a:off x="2500298" y="71414"/>
            <a:ext cx="5715040" cy="6572296"/>
          </a:xfrm>
          <a:prstGeom prst="rect">
            <a:avLst/>
          </a:prstGeom>
        </p:spPr>
      </p:pic>
      <p:sp>
        <p:nvSpPr>
          <p:cNvPr id="6" name="Oval 5"/>
          <p:cNvSpPr/>
          <p:nvPr/>
        </p:nvSpPr>
        <p:spPr>
          <a:xfrm>
            <a:off x="785786" y="5429264"/>
            <a:ext cx="1714512" cy="100013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TextBox 6"/>
          <p:cNvSpPr txBox="1"/>
          <p:nvPr/>
        </p:nvSpPr>
        <p:spPr>
          <a:xfrm>
            <a:off x="928662" y="5715016"/>
            <a:ext cx="1357322" cy="400110"/>
          </a:xfrm>
          <a:prstGeom prst="rect">
            <a:avLst/>
          </a:prstGeom>
          <a:noFill/>
        </p:spPr>
        <p:txBody>
          <a:bodyPr wrap="square" rtlCol="0">
            <a:spAutoFit/>
          </a:bodyPr>
          <a:lstStyle/>
          <a:p>
            <a:r>
              <a:rPr lang="sr-Cyrl-RS" sz="2000" dirty="0" smtClean="0"/>
              <a:t>78. страна</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ilica\AppData\Local\Microsoft\Windows\Temporary Internet Files\Content.IE5\LAJA82P0\bee2[1].jpg"/>
          <p:cNvPicPr>
            <a:picLocks noChangeAspect="1" noChangeArrowheads="1"/>
          </p:cNvPicPr>
          <p:nvPr/>
        </p:nvPicPr>
        <p:blipFill>
          <a:blip r:embed="rId2"/>
          <a:srcRect/>
          <a:stretch>
            <a:fillRect/>
          </a:stretch>
        </p:blipFill>
        <p:spPr bwMode="auto">
          <a:xfrm>
            <a:off x="6929454" y="3500438"/>
            <a:ext cx="1987017" cy="3071834"/>
          </a:xfrm>
          <a:prstGeom prst="rect">
            <a:avLst/>
          </a:prstGeom>
          <a:noFill/>
        </p:spPr>
      </p:pic>
      <p:sp>
        <p:nvSpPr>
          <p:cNvPr id="3" name="Cloud Callout 2"/>
          <p:cNvSpPr/>
          <p:nvPr/>
        </p:nvSpPr>
        <p:spPr>
          <a:xfrm>
            <a:off x="5214942" y="0"/>
            <a:ext cx="3714776" cy="2214554"/>
          </a:xfrm>
          <a:prstGeom prst="cloudCallout">
            <a:avLst>
              <a:gd name="adj1" fmla="val 25732"/>
              <a:gd name="adj2" fmla="val 1055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5643570" y="428604"/>
            <a:ext cx="2857520" cy="1323439"/>
          </a:xfrm>
          <a:prstGeom prst="rect">
            <a:avLst/>
          </a:prstGeom>
          <a:noFill/>
        </p:spPr>
        <p:txBody>
          <a:bodyPr wrap="square" rtlCol="0">
            <a:spAutoFit/>
          </a:bodyPr>
          <a:lstStyle/>
          <a:p>
            <a:r>
              <a:rPr lang="sr-Cyrl-RS" sz="2000" dirty="0" smtClean="0">
                <a:latin typeface="Times New Roman" pitchFamily="18" charset="0"/>
                <a:cs typeface="Times New Roman" pitchFamily="18" charset="0"/>
              </a:rPr>
              <a:t>Прочитајте следећа питања, размислите и усмено </a:t>
            </a:r>
            <a:r>
              <a:rPr lang="sr-Cyrl-RS" sz="2000" dirty="0" smtClean="0">
                <a:latin typeface="Times New Roman" pitchFamily="18" charset="0"/>
                <a:cs typeface="Times New Roman" pitchFamily="18" charset="0"/>
              </a:rPr>
              <a:t>одговорите на </a:t>
            </a:r>
            <a:r>
              <a:rPr lang="sr-Cyrl-RS" sz="2000" dirty="0" smtClean="0">
                <a:latin typeface="Times New Roman" pitchFamily="18" charset="0"/>
                <a:cs typeface="Times New Roman" pitchFamily="18" charset="0"/>
              </a:rPr>
              <a:t>њих.</a:t>
            </a:r>
            <a:endParaRPr lang="en-US" sz="2000" dirty="0">
              <a:latin typeface="Times New Roman" pitchFamily="18" charset="0"/>
              <a:cs typeface="Times New Roman" pitchFamily="18" charset="0"/>
            </a:endParaRPr>
          </a:p>
        </p:txBody>
      </p:sp>
      <p:sp>
        <p:nvSpPr>
          <p:cNvPr id="23556" name="AutoShape 4" descr="https://www.mozaweb.com/sr/mbLite/47/57/00000045747/content/4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424.jpg"/>
          <p:cNvPicPr>
            <a:picLocks noChangeAspect="1"/>
          </p:cNvPicPr>
          <p:nvPr/>
        </p:nvPicPr>
        <p:blipFill>
          <a:blip r:embed="rId3"/>
          <a:srcRect l="7866" t="28143"/>
          <a:stretch>
            <a:fillRect/>
          </a:stretch>
        </p:blipFill>
        <p:spPr>
          <a:xfrm>
            <a:off x="285720" y="2285991"/>
            <a:ext cx="6286544" cy="39189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7158" y="142852"/>
            <a:ext cx="2286016" cy="1285884"/>
          </a:xfrm>
          <a:prstGeom prst="cloudCallout">
            <a:avLst>
              <a:gd name="adj1" fmla="val 88706"/>
              <a:gd name="adj2" fmla="val 3952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p:cNvSpPr txBox="1"/>
          <p:nvPr/>
        </p:nvSpPr>
        <p:spPr>
          <a:xfrm>
            <a:off x="642910" y="428604"/>
            <a:ext cx="1643074" cy="615553"/>
          </a:xfrm>
          <a:prstGeom prst="rect">
            <a:avLst/>
          </a:prstGeom>
          <a:noFill/>
        </p:spPr>
        <p:txBody>
          <a:bodyPr wrap="square" rtlCol="0">
            <a:spAutoFit/>
          </a:bodyPr>
          <a:lstStyle/>
          <a:p>
            <a:pPr algn="ctr"/>
            <a:r>
              <a:rPr lang="sr-Cyrl-RS" dirty="0" smtClean="0">
                <a:latin typeface="Times New Roman" pitchFamily="18" charset="0"/>
                <a:cs typeface="Times New Roman" pitchFamily="18" charset="0"/>
              </a:rPr>
              <a:t>Записати у </a:t>
            </a:r>
            <a:r>
              <a:rPr lang="sr-Cyrl-RS" sz="1600" dirty="0" smtClean="0">
                <a:latin typeface="Times New Roman" pitchFamily="18" charset="0"/>
                <a:cs typeface="Times New Roman" pitchFamily="18" charset="0"/>
              </a:rPr>
              <a:t>свесци</a:t>
            </a:r>
            <a:endParaRPr lang="en-US" dirty="0">
              <a:latin typeface="Times New Roman" pitchFamily="18" charset="0"/>
              <a:cs typeface="Times New Roman" pitchFamily="18" charset="0"/>
            </a:endParaRPr>
          </a:p>
        </p:txBody>
      </p:sp>
      <p:sp>
        <p:nvSpPr>
          <p:cNvPr id="4" name="TextBox 3"/>
          <p:cNvSpPr txBox="1"/>
          <p:nvPr/>
        </p:nvSpPr>
        <p:spPr>
          <a:xfrm>
            <a:off x="0" y="1428736"/>
            <a:ext cx="9144000" cy="1200329"/>
          </a:xfrm>
          <a:prstGeom prst="rect">
            <a:avLst/>
          </a:prstGeom>
          <a:noFill/>
        </p:spPr>
        <p:txBody>
          <a:bodyPr wrap="square" rtlCol="0">
            <a:spAutoFit/>
          </a:bodyPr>
          <a:lstStyle/>
          <a:p>
            <a:r>
              <a:rPr lang="sr-Cyrl-RS" dirty="0" smtClean="0"/>
              <a:t>				</a:t>
            </a:r>
            <a:r>
              <a:rPr lang="sr-Cyrl-RS" sz="2400" b="1" dirty="0" smtClean="0">
                <a:solidFill>
                  <a:schemeClr val="accent4">
                    <a:lumMod val="75000"/>
                  </a:schemeClr>
                </a:solidFill>
                <a:latin typeface="Times New Roman" pitchFamily="18" charset="0"/>
                <a:cs typeface="Times New Roman" pitchFamily="18" charset="0"/>
              </a:rPr>
              <a:t>Школски рад	 	25.5.</a:t>
            </a:r>
          </a:p>
          <a:p>
            <a:r>
              <a:rPr lang="sr-Cyrl-RS" sz="2400" b="1" dirty="0" smtClean="0">
                <a:solidFill>
                  <a:schemeClr val="accent4">
                    <a:lumMod val="75000"/>
                  </a:schemeClr>
                </a:solidFill>
                <a:latin typeface="Times New Roman" pitchFamily="18" charset="0"/>
                <a:cs typeface="Times New Roman" pitchFamily="18" charset="0"/>
              </a:rPr>
              <a:t>				,,Буквар”</a:t>
            </a:r>
          </a:p>
          <a:p>
            <a:r>
              <a:rPr lang="sr-Cyrl-RS" sz="2400" b="1" dirty="0" smtClean="0">
                <a:solidFill>
                  <a:schemeClr val="accent4">
                    <a:lumMod val="75000"/>
                  </a:schemeClr>
                </a:solidFill>
                <a:latin typeface="Times New Roman" pitchFamily="18" charset="0"/>
                <a:cs typeface="Times New Roman" pitchFamily="18" charset="0"/>
              </a:rPr>
              <a:t>					Милан Шипка</a:t>
            </a:r>
            <a:endParaRPr lang="en-US" sz="2400" b="1" dirty="0">
              <a:solidFill>
                <a:schemeClr val="accent4">
                  <a:lumMod val="75000"/>
                </a:schemeClr>
              </a:solidFill>
              <a:latin typeface="Times New Roman" pitchFamily="18" charset="0"/>
              <a:cs typeface="Times New Roman" pitchFamily="18" charset="0"/>
            </a:endParaRPr>
          </a:p>
        </p:txBody>
      </p:sp>
      <p:sp>
        <p:nvSpPr>
          <p:cNvPr id="24577" name="Rectangle 1"/>
          <p:cNvSpPr>
            <a:spLocks noChangeArrowheads="1"/>
          </p:cNvSpPr>
          <p:nvPr/>
        </p:nvSpPr>
        <p:spPr bwMode="auto">
          <a:xfrm>
            <a:off x="500034" y="3357562"/>
            <a:ext cx="8643966"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sr-Cyrl-C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Буквар:</a:t>
            </a: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Cyrl-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Cyrl-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Прва школска књига.</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Cyrl-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 њега се учи читање и писање.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Cyrl-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Буква је некада значила слово, па је по томе Буквар добио име.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Cyrl-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Словарица је сталак за слова, а буквар је књига из које се уче слова.</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Cyrl-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Некада се буквар називао бекавица.</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Cyrl-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 речи буквар настале су речи: буквалан, буквално.</a:t>
            </a:r>
            <a:endParaRPr kumimoji="0" lang="sr-Cyrl-C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257</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Milica</dc:creator>
  <cp:lastModifiedBy>Milica</cp:lastModifiedBy>
  <cp:revision>12</cp:revision>
  <dcterms:created xsi:type="dcterms:W3CDTF">2020-05-22T11:49:37Z</dcterms:created>
  <dcterms:modified xsi:type="dcterms:W3CDTF">2020-05-24T10:49:05Z</dcterms:modified>
</cp:coreProperties>
</file>